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150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Veruju</c:v>
                </c:pt>
                <c:pt idx="1">
                  <c:v>Neopredeljeno</c:v>
                </c:pt>
                <c:pt idx="2">
                  <c:v>Ne veruju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19999</c:v>
                </c:pt>
                <c:pt idx="1">
                  <c:v>38768</c:v>
                </c:pt>
                <c:pt idx="2">
                  <c:v>4566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A0-43F6-A7F9-156C1656FD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Veruju</c:v>
                </c:pt>
                <c:pt idx="1">
                  <c:v>Neopredeljeno</c:v>
                </c:pt>
                <c:pt idx="2">
                  <c:v>Ne veruju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A0-43F6-A7F9-156C1656FD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Veruju</c:v>
                </c:pt>
                <c:pt idx="1">
                  <c:v>Neopredeljeno</c:v>
                </c:pt>
                <c:pt idx="2">
                  <c:v>Ne veruju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A0-43F6-A7F9-156C1656F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950792"/>
        <c:axId val="244627488"/>
      </c:barChart>
      <c:catAx>
        <c:axId val="20695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27488"/>
        <c:crosses val="autoZero"/>
        <c:auto val="1"/>
        <c:lblAlgn val="ctr"/>
        <c:lblOffset val="100"/>
        <c:noMultiLvlLbl val="0"/>
      </c:catAx>
      <c:valAx>
        <c:axId val="24462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50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B13D8-0D35-4FB7-B20C-972CE1084357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0504C-91C1-49E4-9CE4-40369F32521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1802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 baseline="0">
                <a:solidFill>
                  <a:srgbClr val="FFC000"/>
                </a:solidFill>
              </a:defRPr>
            </a:lvl1pPr>
          </a:lstStyle>
          <a:p>
            <a:r>
              <a:rPr lang="sr-Latn-RS" dirty="0"/>
              <a:t>Vanzemaljci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 baseline="0">
                <a:solidFill>
                  <a:srgbClr val="FFC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RS" dirty="0"/>
              <a:t>Nikolina Jovanovic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7" name="Moon 6"/>
          <p:cNvSpPr/>
          <p:nvPr userDrawn="1"/>
        </p:nvSpPr>
        <p:spPr>
          <a:xfrm>
            <a:off x="457200" y="295729"/>
            <a:ext cx="697755" cy="1152071"/>
          </a:xfrm>
          <a:prstGeom prst="mo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86330" y="119707"/>
            <a:ext cx="5791982" cy="32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60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659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8941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366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23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5646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0458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9367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8415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570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542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617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18631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30409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0321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83429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8272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B4A4D63-DBA5-409A-AA95-D8C662F44A65}" type="datetimeFigureOut">
              <a:rPr lang="sr-Latn-RS" smtClean="0"/>
              <a:t>7.7.2021.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B075E-60B4-4A52-B5F0-AF9624668EB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1167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Vanzemaljci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Nikolina Jovanovic</a:t>
            </a:r>
          </a:p>
        </p:txBody>
      </p:sp>
    </p:spTree>
    <p:extLst>
      <p:ext uri="{BB962C8B-B14F-4D97-AF65-F5344CB8AC3E}">
        <p14:creationId xmlns:p14="http://schemas.microsoft.com/office/powerpoint/2010/main" val="4067055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Vidjenja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Pre 60</a:t>
            </a:r>
            <a:r>
              <a:rPr lang="sr-Latn-RS"/>
              <a:t>. godina </a:t>
            </a:r>
            <a:r>
              <a:rPr lang="sr-Latn-RS" dirty="0"/>
              <a:t>ljudi </a:t>
            </a:r>
            <a:r>
              <a:rPr lang="sr-Latn-RS"/>
              <a:t>u Firenci </a:t>
            </a:r>
            <a:r>
              <a:rPr lang="sr-Latn-RS" dirty="0"/>
              <a:t>su videli </a:t>
            </a:r>
            <a:r>
              <a:rPr lang="sr-Latn-RS"/>
              <a:t>misterioznu senku </a:t>
            </a:r>
            <a:r>
              <a:rPr lang="sr-Latn-RS" dirty="0"/>
              <a:t>na nebu koja nije ličila </a:t>
            </a:r>
            <a:r>
              <a:rPr lang="sr-Latn-RS"/>
              <a:t>na običan </a:t>
            </a:r>
            <a:r>
              <a:rPr lang="sr-Latn-RS" dirty="0"/>
              <a:t>avion (avioni u </a:t>
            </a:r>
            <a:r>
              <a:rPr lang="sr-Latn-RS"/>
              <a:t>to vreme </a:t>
            </a:r>
            <a:r>
              <a:rPr lang="sr-Latn-RS" dirty="0"/>
              <a:t>su bili </a:t>
            </a:r>
            <a:r>
              <a:rPr lang="sr-Latn-RS"/>
              <a:t>jako retko zastupljeni</a:t>
            </a:r>
            <a:r>
              <a:rPr lang="sr-Latn-RS" dirty="0"/>
              <a:t>).</a:t>
            </a:r>
          </a:p>
          <a:p>
            <a:r>
              <a:rPr lang="sr-Latn-RS" dirty="0"/>
              <a:t>1977. godine NASA je primila jako čudan signal iz svemira , naučnici su bili zaprepašćeni ali naša galaksija je veoma velika pa ako i postoji šansa za inteligentnim životom u svemiru ta poruka bi putovala vemoa dugo </a:t>
            </a:r>
            <a:r>
              <a:rPr lang="sr-Latn-RS"/>
              <a:t>čak više </a:t>
            </a:r>
            <a:r>
              <a:rPr lang="sr-Latn-RS" dirty="0"/>
              <a:t>i od 1000 godina.</a:t>
            </a:r>
          </a:p>
          <a:p>
            <a:r>
              <a:rPr lang="sr-Latn-RS" dirty="0"/>
              <a:t>Mnogi ljudi veruju </a:t>
            </a:r>
            <a:r>
              <a:rPr lang="sr-Latn-RS"/>
              <a:t>da vanzemaljci </a:t>
            </a:r>
            <a:r>
              <a:rPr lang="sr-Latn-RS" dirty="0"/>
              <a:t>žive u Oblasti 51 u Americi.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554" y="0"/>
            <a:ext cx="3632446" cy="21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38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Lista razloga zbog kojih se vanzemaljci kriju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Postoji mogućnost da vanzemaljci još uvek ne znaju za nas kao </a:t>
            </a:r>
            <a:r>
              <a:rPr lang="sr-Latn-RS"/>
              <a:t>i mi za njih </a:t>
            </a:r>
            <a:r>
              <a:rPr lang="sr-Latn-RS" dirty="0"/>
              <a:t>što nismo tačno sigurni da li oni postoje.</a:t>
            </a:r>
          </a:p>
          <a:p>
            <a:r>
              <a:rPr lang="sr-Latn-RS" dirty="0"/>
              <a:t>Moguće je da se spremaju da nas pokore pa nas ispituju i prikupljaju informacije o nama da bi to lakše uspeli . </a:t>
            </a:r>
          </a:p>
          <a:p>
            <a:r>
              <a:rPr lang="sr-Latn-RS" dirty="0"/>
              <a:t>Dok postoji i šansa da su uplašeni </a:t>
            </a:r>
            <a:r>
              <a:rPr lang="sr-Latn-RS"/>
              <a:t>i ne žele </a:t>
            </a:r>
            <a:r>
              <a:rPr lang="sr-Latn-RS" dirty="0"/>
              <a:t>bilo koji kontakt sa nama.</a:t>
            </a:r>
          </a:p>
          <a:p>
            <a:r>
              <a:rPr lang="sr-Latn-RS" dirty="0"/>
              <a:t>U Oblasti 51 u Americi koja je nastala  1955. godine i namenjena je da bude visko čuvana oblast za ispitivanje aviona i novih oružija.Veruje se da se tu vrše </a:t>
            </a:r>
            <a:r>
              <a:rPr lang="sr-Latn-RS"/>
              <a:t>ispitivanja nad </a:t>
            </a:r>
            <a:r>
              <a:rPr lang="sr-Latn-RS" dirty="0"/>
              <a:t>vanezemaljskim letelicama i bićima takodje mnogi tvrde da  se tu dešavaju i mnoge čudne stvari.</a:t>
            </a:r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046" y="0"/>
            <a:ext cx="3090204" cy="205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71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Šta bi vanzemaljci želeli od ljudi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Postoje razne teorije da bi </a:t>
            </a:r>
            <a:r>
              <a:rPr lang="sr-Latn-RS"/>
              <a:t>vanzemaljci zeleli </a:t>
            </a:r>
            <a:r>
              <a:rPr lang="sr-Latn-RS" dirty="0"/>
              <a:t>da </a:t>
            </a:r>
            <a:r>
              <a:rPr lang="sr-Latn-RS"/>
              <a:t>nas pokore </a:t>
            </a:r>
            <a:r>
              <a:rPr lang="sr-Latn-RS" dirty="0"/>
              <a:t>i da osvoje našu divnu planetu jer su verovatno njihovu već i uništi ali takođe ta teorija je malo verovatna jer ko zna da li je njihova planeta sa koje su došli  slična našoj ,a naravno proces prilagođavanja na takvo nešto je </a:t>
            </a:r>
            <a:r>
              <a:rPr lang="sr-Latn-RS"/>
              <a:t>veoma težak gotovo </a:t>
            </a:r>
            <a:r>
              <a:rPr lang="sr-Latn-RS" dirty="0"/>
              <a:t>i nemoguće.</a:t>
            </a:r>
          </a:p>
          <a:p>
            <a:r>
              <a:rPr lang="sr-Latn-RS"/>
              <a:t>Šta god </a:t>
            </a:r>
            <a:r>
              <a:rPr lang="sr-Latn-RS" dirty="0"/>
              <a:t>želeli verovatno nije baš druželjubivo .</a:t>
            </a:r>
          </a:p>
          <a:p>
            <a:r>
              <a:rPr lang="sr-Latn-RS" dirty="0"/>
              <a:t>Možda žele da nas regrutuju u njihovu vojsku da bi se sa njima borili u ratu , ali nažalost mi nemamo tehnologiju koja može takvo nešto.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564" y="-29271"/>
            <a:ext cx="3350436" cy="188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5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Da li ljudi veruju u vanzemaljce?</a:t>
            </a:r>
          </a:p>
        </p:txBody>
      </p:sp>
      <p:graphicFrame>
        <p:nvGraphicFramePr>
          <p:cNvPr id="33" name="Content Placeholder 3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8683775"/>
              </p:ext>
            </p:extLst>
          </p:nvPr>
        </p:nvGraphicFramePr>
        <p:xfrm>
          <a:off x="1103313" y="2052638"/>
          <a:ext cx="7604589" cy="4123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1982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Dobra/loša strana ako dodje do kontakta sa vanzemaljcima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/>
          <a:lstStyle/>
          <a:p>
            <a:r>
              <a:rPr lang="sr-Latn-RS"/>
              <a:t>Dobra </a:t>
            </a:r>
            <a:r>
              <a:rPr lang="sr-Latn-RS" dirty="0"/>
              <a:t>strana je to da ako su druželjubivi možemo rameniti tehnologiju </a:t>
            </a:r>
            <a:r>
              <a:rPr lang="sr-Latn-RS"/>
              <a:t>i kulturu.</a:t>
            </a:r>
          </a:p>
          <a:p>
            <a:r>
              <a:rPr lang="sr-Latn-RS"/>
              <a:t>Dobra strana je da možemo od njim mnogo da naučimo kao i oni o nama.</a:t>
            </a:r>
          </a:p>
          <a:p>
            <a:r>
              <a:rPr lang="sr-Latn-RS"/>
              <a:t>Dobra strana je taj neverovatan napredako koji se može postići saradnjom dve civilizacije.</a:t>
            </a:r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/>
              <a:t>Losa strana je da zele da nas sravne sa zemljom.</a:t>
            </a:r>
          </a:p>
          <a:p>
            <a:r>
              <a:rPr lang="sr-Latn-RS"/>
              <a:t>Loša strana je to da postoji mogućnost da donose neke strašne bolesti kojie mogu da ugroze čpvečanstvo kao i da postoji mogućnost da i mi njih ugrozimo.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1FA6F-9B16-4F06-9DB7-2F19EA4D5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641" y="4467686"/>
            <a:ext cx="3816605" cy="21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42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71BE5-2E2F-4648-B4B6-3506FB39C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Leteći tanjir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A7110-03AA-4915-9F1D-4B34012F7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/>
              <a:t> </a:t>
            </a:r>
            <a:endParaRPr lang="en-US"/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46684845-08C3-4764-A75B-724DB71D296E}"/>
              </a:ext>
            </a:extLst>
          </p:cNvPr>
          <p:cNvSpPr/>
          <p:nvPr/>
        </p:nvSpPr>
        <p:spPr>
          <a:xfrm>
            <a:off x="8528858" y="5104015"/>
            <a:ext cx="715864" cy="1562067"/>
          </a:xfrm>
          <a:prstGeom prst="trapezoi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8552CA-616A-4632-9A72-4D5BEBB576D5}"/>
              </a:ext>
            </a:extLst>
          </p:cNvPr>
          <p:cNvGrpSpPr/>
          <p:nvPr/>
        </p:nvGrpSpPr>
        <p:grpSpPr>
          <a:xfrm>
            <a:off x="3876508" y="2778711"/>
            <a:ext cx="3400147" cy="2120299"/>
            <a:chOff x="3876508" y="2778711"/>
            <a:chExt cx="3400147" cy="212029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29211EA-831C-4F7F-AABC-53FD90EF88A3}"/>
                </a:ext>
              </a:extLst>
            </p:cNvPr>
            <p:cNvSpPr/>
            <p:nvPr/>
          </p:nvSpPr>
          <p:spPr>
            <a:xfrm>
              <a:off x="3876508" y="3241612"/>
              <a:ext cx="3400147" cy="143818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/>
                <a:t>                          </a:t>
              </a:r>
            </a:p>
            <a:p>
              <a:pPr algn="ctr"/>
              <a:endParaRPr lang="en-US"/>
            </a:p>
          </p:txBody>
        </p:sp>
        <p:sp>
          <p:nvSpPr>
            <p:cNvPr id="19" name="Flowchart: Delay 18">
              <a:extLst>
                <a:ext uri="{FF2B5EF4-FFF2-40B4-BE49-F238E27FC236}">
                  <a16:creationId xmlns:a16="http://schemas.microsoft.com/office/drawing/2014/main" id="{AD97FEC4-A5D3-4DD7-99BC-2935A92E3337}"/>
                </a:ext>
              </a:extLst>
            </p:cNvPr>
            <p:cNvSpPr/>
            <p:nvPr/>
          </p:nvSpPr>
          <p:spPr>
            <a:xfrm rot="16200000">
              <a:off x="5155781" y="2401611"/>
              <a:ext cx="814658" cy="1568857"/>
            </a:xfrm>
            <a:prstGeom prst="flowChartDelay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/>
                <a:t>            </a:t>
              </a:r>
              <a:endParaRPr lang="en-US"/>
            </a:p>
          </p:txBody>
        </p:sp>
        <p:sp>
          <p:nvSpPr>
            <p:cNvPr id="20" name="Flowchart: Delay 19">
              <a:extLst>
                <a:ext uri="{FF2B5EF4-FFF2-40B4-BE49-F238E27FC236}">
                  <a16:creationId xmlns:a16="http://schemas.microsoft.com/office/drawing/2014/main" id="{64FB11CF-F6E5-4A09-9A4D-4F7D9B577430}"/>
                </a:ext>
              </a:extLst>
            </p:cNvPr>
            <p:cNvSpPr/>
            <p:nvPr/>
          </p:nvSpPr>
          <p:spPr>
            <a:xfrm rot="5400000">
              <a:off x="5302911" y="3723713"/>
              <a:ext cx="547338" cy="1803255"/>
            </a:xfrm>
            <a:prstGeom prst="flowChartDelay">
              <a:avLst/>
            </a:prstGeom>
            <a:solidFill>
              <a:srgbClr val="66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4090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081 0.01088 L -0.16081 0.01088 L -0.26888 0.0088 C -0.27187 0.0088 -0.27474 0.0081 -0.27773 0.00695 C -0.27995 0.00602 -0.28203 0.00394 -0.28424 0.00301 L -0.28867 0.00093 C -0.29179 -0.00278 -0.29635 -0.00694 -0.2987 -0.01273 C -0.29961 -0.01504 -0.3 -0.01805 -0.30091 -0.0206 C -0.30807 -0.04097 -0.30078 -0.01643 -0.30638 -0.03634 C -0.30677 -0.03889 -0.3069 -0.04166 -0.30742 -0.04421 C -0.3112 -0.05926 -0.31146 -0.05972 -0.31523 -0.06967 C -0.31549 -0.07291 -0.31588 -0.07616 -0.31627 -0.0794 C -0.31784 -0.09051 -0.31719 -0.07963 -0.31849 -0.09305 C -0.32187 -0.12592 -0.31706 -0.08518 -0.3207 -0.12453 C -0.32083 -0.12662 -0.32148 -0.12847 -0.32174 -0.13032 C -0.32148 -0.15254 -0.32135 -0.17477 -0.3207 -0.19699 C -0.3207 -0.19907 -0.31992 -0.20092 -0.31966 -0.20301 C -0.31914 -0.20555 -0.31914 -0.20833 -0.31849 -0.21088 C -0.3181 -0.2125 -0.31706 -0.21342 -0.31627 -0.21481 C -0.31588 -0.21666 -0.31575 -0.21875 -0.31523 -0.2206 C -0.31393 -0.22477 -0.31159 -0.22801 -0.31081 -0.23241 C -0.31041 -0.23426 -0.31028 -0.23657 -0.30963 -0.23819 C -0.30729 -0.24467 -0.30443 -0.2456 -0.30091 -0.25 C -0.29896 -0.25231 -0.29739 -0.25555 -0.29531 -0.25787 C -0.2944 -0.25903 -0.2931 -0.25879 -0.29206 -0.25972 C -0.28346 -0.26736 -0.29375 -0.26088 -0.28541 -0.26574 C -0.28346 -0.26828 -0.27995 -0.27315 -0.27773 -0.27546 C -0.2763 -0.27685 -0.27474 -0.27824 -0.27331 -0.2794 C -0.26706 -0.28426 -0.27291 -0.27778 -0.26549 -0.28541 C -0.26445 -0.28657 -0.26341 -0.28819 -0.26224 -0.28935 C -0.2595 -0.29166 -0.25625 -0.2919 -0.25338 -0.29305 C -0.25065 -0.29444 -0.24557 -0.29838 -0.24245 -0.29907 C -0.23802 -0.3 -0.23359 -0.30046 -0.22916 -0.30092 C -0.20755 -0.31065 -0.23008 -0.30092 -0.21484 -0.30694 C -0.21328 -0.30741 -0.21185 -0.30833 -0.21041 -0.30879 C -0.20716 -0.30972 -0.20377 -0.31018 -0.20052 -0.31088 C -0.19752 -0.31203 -0.19453 -0.31296 -0.19166 -0.31481 C -0.18945 -0.31597 -0.18737 -0.31805 -0.18502 -0.31875 C -0.17864 -0.32037 -0.1776 -0.32037 -0.17174 -0.32268 C -0.17031 -0.32315 -0.16888 -0.32407 -0.16745 -0.32453 C -0.16484 -0.32546 -0.16224 -0.32569 -0.15963 -0.32639 C -0.15664 -0.32754 -0.15377 -0.32963 -0.15078 -0.33032 L -0.14427 -0.33241 C -0.13502 -0.33541 -0.14232 -0.3331 -0.13424 -0.33634 C -0.13242 -0.33703 -0.1306 -0.3375 -0.12877 -0.33819 C -0.12487 -0.33981 -0.12304 -0.3412 -0.11888 -0.34213 C -0.10729 -0.34491 -0.11081 -0.34259 -0.10234 -0.34606 C -0.09935 -0.34722 -0.09648 -0.34907 -0.09349 -0.35 C -0.09166 -0.35069 -0.08984 -0.35116 -0.08802 -0.35208 C -0.08685 -0.35254 -0.08581 -0.3537 -0.08463 -0.35393 C -0.08138 -0.35486 -0.07799 -0.35509 -0.07474 -0.35602 C -0.07005 -0.35717 -0.06979 -0.35764 -0.06588 -0.35972 L 0.05547 -0.35787 C 0.05977 -0.35764 0.06354 -0.35393 0.06758 -0.35208 C 0.07123 -0.35023 0.07201 -0.35046 0.07526 -0.34815 C 0.09792 -0.33194 0.06979 -0.35092 0.08959 -0.33819 C 0.09258 -0.33634 0.09531 -0.33287 0.09844 -0.33241 C 0.11719 -0.33009 0.13594 -0.33102 0.15469 -0.33032 C 0.15768 -0.32986 0.16055 -0.3294 0.16354 -0.32847 C 0.17057 -0.32616 0.16302 -0.32708 0.17018 -0.32268 C 0.17305 -0.32083 0.17604 -0.31991 0.17891 -0.31875 C 0.18789 -0.30671 0.17813 -0.31782 0.18998 -0.31088 C 0.2086 -0.29977 0.18633 -0.30856 0.20209 -0.30301 L 0.21315 -0.28727 C 0.21498 -0.28472 0.21732 -0.28287 0.21862 -0.2794 C 0.2194 -0.27754 0.22005 -0.27546 0.22084 -0.27361 C 0.22188 -0.27153 0.22331 -0.26991 0.22422 -0.26759 C 0.22656 -0.26203 0.22865 -0.25578 0.23086 -0.25 L 0.23307 -0.24421 C 0.23334 -0.24143 0.23347 -0.23866 0.23412 -0.23634 C 0.2362 -0.22801 0.23737 -0.22754 0.23959 -0.2206 C 0.2405 -0.21805 0.24115 -0.21551 0.2418 -0.21273 C 0.24232 -0.21088 0.24245 -0.20879 0.24297 -0.20694 C 0.24349 -0.20486 0.2444 -0.20301 0.24518 -0.20092 C 0.24597 -0.19537 0.24714 -0.18611 0.24844 -0.18148 C 0.24922 -0.1787 0.25013 -0.17639 0.25065 -0.17361 C 0.25156 -0.16852 0.25196 -0.16296 0.25287 -0.15787 C 0.25326 -0.15578 0.25339 -0.1537 0.25391 -0.15185 C 0.25482 -0.14907 0.25625 -0.14699 0.25729 -0.14421 C 0.25821 -0.14166 0.25873 -0.13889 0.25951 -0.13634 C 0.26016 -0.13426 0.26094 -0.13241 0.26172 -0.13032 C 0.26367 -0.11597 0.26159 -0.12916 0.26498 -0.11481 C 0.2655 -0.11273 0.26576 -0.11088 0.26615 -0.10879 C 0.26654 -0.10625 0.26667 -0.10347 0.26719 -0.10092 C 0.26771 -0.09884 0.26888 -0.09722 0.2694 -0.09514 C 0.27031 -0.0919 0.2711 -0.08426 0.27162 -0.08125 C 0.27188 -0.0794 0.2724 -0.07754 0.27279 -0.07546 C 0.2724 -0.04861 0.27227 -0.02176 0.27162 0.00486 C 0.27149 0.00834 0.27057 0.01134 0.27057 0.01482 C 0.26992 0.03959 0.27005 0.06435 0.2694 0.08935 C 0.2694 0.09074 0.26862 0.0919 0.26836 0.09329 L 0.26836 0.09329 L 0.26836 0.08727 " pathEditMode="relative" ptsTypes="AAAAAAAAAAAAAAAAAAAAAAAAAA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EF16-699F-443D-A01D-5DA23B5D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Poruka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1F36F-1C7B-46BE-AB0E-D0EC55800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CE0D61-8762-4E72-81BB-8F650CC08A49}"/>
              </a:ext>
            </a:extLst>
          </p:cNvPr>
          <p:cNvSpPr/>
          <p:nvPr/>
        </p:nvSpPr>
        <p:spPr>
          <a:xfrm>
            <a:off x="1784563" y="2967335"/>
            <a:ext cx="88331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ZNANJE JE MOĆ </a:t>
            </a:r>
            <a:endParaRPr lang="en-US" sz="5400" b="1" cap="none" spc="0">
              <a:ln w="1270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281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415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</vt:lpstr>
      <vt:lpstr>Vanzemaljci</vt:lpstr>
      <vt:lpstr>Vidjenja</vt:lpstr>
      <vt:lpstr>Lista razloga zbog kojih se vanzemaljci kriju</vt:lpstr>
      <vt:lpstr>Šta bi vanzemaljci želeli od ljudi</vt:lpstr>
      <vt:lpstr>Da li ljudi veruju u vanzemaljce?</vt:lpstr>
      <vt:lpstr>Dobra/loša strana ako dodje do kontakta sa vanzemaljcima</vt:lpstr>
      <vt:lpstr>Leteći tanjir</vt:lpstr>
      <vt:lpstr>Poruka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Vanzemaljci</dc:title>
  <dc:creator>VK-12</dc:creator>
  <cp:lastModifiedBy>Gordana Antic</cp:lastModifiedBy>
  <cp:revision>20</cp:revision>
  <dcterms:created xsi:type="dcterms:W3CDTF">2021-02-19T08:18:17Z</dcterms:created>
  <dcterms:modified xsi:type="dcterms:W3CDTF">2021-07-07T11:45:32Z</dcterms:modified>
</cp:coreProperties>
</file>